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3" r:id="rId2"/>
    <p:sldId id="256" r:id="rId3"/>
    <p:sldId id="268" r:id="rId4"/>
    <p:sldId id="260" r:id="rId5"/>
    <p:sldId id="259" r:id="rId6"/>
    <p:sldId id="257" r:id="rId7"/>
    <p:sldId id="261" r:id="rId8"/>
    <p:sldId id="264" r:id="rId9"/>
    <p:sldId id="262" r:id="rId10"/>
    <p:sldId id="265" r:id="rId11"/>
    <p:sldId id="269" r:id="rId12"/>
    <p:sldId id="270" r:id="rId13"/>
    <p:sldId id="266" r:id="rId14"/>
    <p:sldId id="267"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656" y="-2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EC163E-57BD-4C33-8F44-D51377458148}" type="datetimeFigureOut">
              <a:rPr lang="en-US" smtClean="0"/>
              <a:pPr/>
              <a:t>4/24/2015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450124-1807-4B21-B1EE-A8B7BDABCC2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450124-1807-4B21-B1EE-A8B7BDABCC21}"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0CACD3-6E63-42C0-8192-DECBDBAB7F57}" type="datetimeFigureOut">
              <a:rPr lang="en-US" smtClean="0"/>
              <a:pPr/>
              <a:t>4/24/2015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BEF4C2-79E3-47FB-BEB4-D489FCECE2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0CACD3-6E63-42C0-8192-DECBDBAB7F57}" type="datetimeFigureOut">
              <a:rPr lang="en-US" smtClean="0"/>
              <a:pPr/>
              <a:t>4/24/2015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BEF4C2-79E3-47FB-BEB4-D489FCECE2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0CACD3-6E63-42C0-8192-DECBDBAB7F57}" type="datetimeFigureOut">
              <a:rPr lang="en-US" smtClean="0"/>
              <a:pPr/>
              <a:t>4/24/2015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BEF4C2-79E3-47FB-BEB4-D489FCECE2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0CACD3-6E63-42C0-8192-DECBDBAB7F57}" type="datetimeFigureOut">
              <a:rPr lang="en-US" smtClean="0"/>
              <a:pPr/>
              <a:t>4/24/2015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BEF4C2-79E3-47FB-BEB4-D489FCECE2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0CACD3-6E63-42C0-8192-DECBDBAB7F57}" type="datetimeFigureOut">
              <a:rPr lang="en-US" smtClean="0"/>
              <a:pPr/>
              <a:t>4/24/2015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BEF4C2-79E3-47FB-BEB4-D489FCECE2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0CACD3-6E63-42C0-8192-DECBDBAB7F57}" type="datetimeFigureOut">
              <a:rPr lang="en-US" smtClean="0"/>
              <a:pPr/>
              <a:t>4/24/2015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BEF4C2-79E3-47FB-BEB4-D489FCECE2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0CACD3-6E63-42C0-8192-DECBDBAB7F57}" type="datetimeFigureOut">
              <a:rPr lang="en-US" smtClean="0"/>
              <a:pPr/>
              <a:t>4/24/2015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3BEF4C2-79E3-47FB-BEB4-D489FCECE2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0CACD3-6E63-42C0-8192-DECBDBAB7F57}" type="datetimeFigureOut">
              <a:rPr lang="en-US" smtClean="0"/>
              <a:pPr/>
              <a:t>4/24/2015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3BEF4C2-79E3-47FB-BEB4-D489FCECE2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0CACD3-6E63-42C0-8192-DECBDBAB7F57}" type="datetimeFigureOut">
              <a:rPr lang="en-US" smtClean="0"/>
              <a:pPr/>
              <a:t>4/24/2015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3BEF4C2-79E3-47FB-BEB4-D489FCECE2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0CACD3-6E63-42C0-8192-DECBDBAB7F57}" type="datetimeFigureOut">
              <a:rPr lang="en-US" smtClean="0"/>
              <a:pPr/>
              <a:t>4/24/2015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BEF4C2-79E3-47FB-BEB4-D489FCECE2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0CACD3-6E63-42C0-8192-DECBDBAB7F57}" type="datetimeFigureOut">
              <a:rPr lang="en-US" smtClean="0"/>
              <a:pPr/>
              <a:t>4/24/2015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BEF4C2-79E3-47FB-BEB4-D489FCECE2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219200" y="6492875"/>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dirty="0" smtClean="0"/>
              <a:t>- A great place to work</a:t>
            </a:r>
            <a:endParaRPr lang="en-US" dirty="0"/>
          </a:p>
        </p:txBody>
      </p:sp>
      <p:pic>
        <p:nvPicPr>
          <p:cNvPr id="7" name="Picture 6" descr="APP Timber Logo.jpg"/>
          <p:cNvPicPr>
            <a:picLocks noChangeAspect="1"/>
          </p:cNvPicPr>
          <p:nvPr userDrawn="1"/>
        </p:nvPicPr>
        <p:blipFill>
          <a:blip r:embed="rId13"/>
          <a:stretch>
            <a:fillRect/>
          </a:stretch>
        </p:blipFill>
        <p:spPr>
          <a:xfrm>
            <a:off x="0" y="5562600"/>
            <a:ext cx="1295400" cy="12954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mailto:siddhartha@apptimber.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britannica.com/EBchecked/topic/585216/teak" TargetMode="External"/><Relationship Id="rId2" Type="http://schemas.openxmlformats.org/officeDocument/2006/relationships/hyperlink" Target="http://www.britannica.com/EBchecked/topic/285248/India"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ak-logs.jpg"/>
          <p:cNvPicPr>
            <a:picLocks noChangeAspect="1"/>
          </p:cNvPicPr>
          <p:nvPr/>
        </p:nvPicPr>
        <p:blipFill>
          <a:blip r:embed="rId2"/>
          <a:srcRect l="13636" t="18276" r="3788" b="27548"/>
          <a:stretch>
            <a:fillRect/>
          </a:stretch>
        </p:blipFill>
        <p:spPr>
          <a:xfrm>
            <a:off x="0" y="0"/>
            <a:ext cx="9144000" cy="6962863"/>
          </a:xfrm>
          <a:prstGeom prst="rect">
            <a:avLst/>
          </a:prstGeom>
          <a:ln>
            <a:noFill/>
          </a:ln>
          <a:effectLst>
            <a:softEdge rad="635000"/>
          </a:effectLst>
        </p:spPr>
      </p:pic>
      <p:sp>
        <p:nvSpPr>
          <p:cNvPr id="2" name="Title 1"/>
          <p:cNvSpPr>
            <a:spLocks noGrp="1"/>
          </p:cNvSpPr>
          <p:nvPr>
            <p:ph type="title"/>
          </p:nvPr>
        </p:nvSpPr>
        <p:spPr>
          <a:xfrm>
            <a:off x="533400" y="2438400"/>
            <a:ext cx="8229600"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Teak </a:t>
            </a:r>
            <a:b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Perception and Usage in India</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Title 1"/>
          <p:cNvSpPr txBox="1">
            <a:spLocks/>
          </p:cNvSpPr>
          <p:nvPr/>
        </p:nvSpPr>
        <p:spPr>
          <a:xfrm>
            <a:off x="990600" y="4343400"/>
            <a:ext cx="7620000" cy="1143000"/>
          </a:xfrm>
          <a:prstGeom prst="rect">
            <a:avLst/>
          </a:prstGeom>
        </p:spPr>
        <p:txBody>
          <a:bodyPr vert="horz" lIns="91440" tIns="45720" rIns="91440" bIns="45720" rtlCol="0" anchor="ctr">
            <a:normAutofit fontScale="975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3200" b="1" dirty="0" smtClean="0">
                <a:ln w="11430"/>
                <a:solidFill>
                  <a:schemeClr val="bg1"/>
                </a:solidFill>
                <a:effectLst>
                  <a:outerShdw blurRad="50800" dist="39000" dir="5460000" algn="tl">
                    <a:srgbClr val="000000">
                      <a:alpha val="38000"/>
                    </a:srgbClr>
                  </a:outerShdw>
                </a:effectLst>
                <a:latin typeface="+mj-lt"/>
                <a:ea typeface="+mj-ea"/>
                <a:cs typeface="+mj-cs"/>
              </a:rPr>
              <a:t>Sid Bhargava, APP Timber</a:t>
            </a:r>
            <a:endParaRPr kumimoji="0" lang="en-US" sz="3200" b="1" i="0" u="none" strike="noStrike" kern="1200" normalizeH="0" baseline="0" noProof="0" dirty="0">
              <a:ln w="11430"/>
              <a:solidFill>
                <a:schemeClr val="bg1"/>
              </a:solidFill>
              <a:effectLst>
                <a:outerShdw blurRad="50800" dist="39000" dir="5460000" algn="tl">
                  <a:srgbClr val="000000">
                    <a:alpha val="38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7200"/>
            <a:ext cx="914400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800" b="1" dirty="0" smtClean="0"/>
              <a:t>Usage of Teak in India</a:t>
            </a:r>
            <a:endParaRPr lang="en-US" sz="2800" b="1" dirty="0"/>
          </a:p>
        </p:txBody>
      </p:sp>
      <p:sp>
        <p:nvSpPr>
          <p:cNvPr id="3" name="TextBox 2"/>
          <p:cNvSpPr txBox="1"/>
          <p:nvPr/>
        </p:nvSpPr>
        <p:spPr>
          <a:xfrm>
            <a:off x="2667000" y="1219200"/>
            <a:ext cx="3429000" cy="461665"/>
          </a:xfrm>
          <a:prstGeom prst="rect">
            <a:avLst/>
          </a:prstGeom>
          <a:noFill/>
        </p:spPr>
        <p:txBody>
          <a:bodyPr wrap="square" rtlCol="0">
            <a:spAutoFit/>
          </a:bodyPr>
          <a:lstStyle/>
          <a:p>
            <a:pPr algn="ctr"/>
            <a:r>
              <a:rPr lang="en-US" sz="2400" b="1" dirty="0" smtClean="0"/>
              <a:t>Doors &amp; Frames </a:t>
            </a:r>
            <a:endParaRPr lang="en-US" sz="2400" b="1" dirty="0"/>
          </a:p>
        </p:txBody>
      </p:sp>
      <p:sp>
        <p:nvSpPr>
          <p:cNvPr id="4" name="TextBox 3"/>
          <p:cNvSpPr txBox="1"/>
          <p:nvPr/>
        </p:nvSpPr>
        <p:spPr>
          <a:xfrm>
            <a:off x="228600" y="1733490"/>
            <a:ext cx="3429000" cy="400110"/>
          </a:xfrm>
          <a:prstGeom prst="rect">
            <a:avLst/>
          </a:prstGeom>
          <a:noFill/>
        </p:spPr>
        <p:txBody>
          <a:bodyPr wrap="square" rtlCol="0">
            <a:spAutoFit/>
          </a:bodyPr>
          <a:lstStyle/>
          <a:p>
            <a:pPr algn="ctr"/>
            <a:r>
              <a:rPr lang="en-US" sz="2000" b="1" dirty="0" smtClean="0"/>
              <a:t>Traditional</a:t>
            </a:r>
            <a:endParaRPr lang="en-US" sz="2000" b="1" dirty="0"/>
          </a:p>
        </p:txBody>
      </p:sp>
      <p:sp>
        <p:nvSpPr>
          <p:cNvPr id="5" name="TextBox 4"/>
          <p:cNvSpPr txBox="1"/>
          <p:nvPr/>
        </p:nvSpPr>
        <p:spPr>
          <a:xfrm>
            <a:off x="5105400" y="1676400"/>
            <a:ext cx="3429000" cy="400110"/>
          </a:xfrm>
          <a:prstGeom prst="rect">
            <a:avLst/>
          </a:prstGeom>
          <a:noFill/>
        </p:spPr>
        <p:txBody>
          <a:bodyPr wrap="square" rtlCol="0">
            <a:spAutoFit/>
          </a:bodyPr>
          <a:lstStyle/>
          <a:p>
            <a:pPr algn="ctr"/>
            <a:r>
              <a:rPr lang="en-US" sz="2000" b="1" dirty="0" smtClean="0"/>
              <a:t>Present &amp; Future</a:t>
            </a:r>
            <a:endParaRPr lang="en-US" sz="2000" b="1" dirty="0"/>
          </a:p>
        </p:txBody>
      </p:sp>
      <p:pic>
        <p:nvPicPr>
          <p:cNvPr id="10" name="Picture 9" descr="teak door.jpg"/>
          <p:cNvPicPr>
            <a:picLocks noChangeAspect="1"/>
          </p:cNvPicPr>
          <p:nvPr/>
        </p:nvPicPr>
        <p:blipFill>
          <a:blip r:embed="rId3"/>
          <a:stretch>
            <a:fillRect/>
          </a:stretch>
        </p:blipFill>
        <p:spPr>
          <a:xfrm>
            <a:off x="704320" y="2209800"/>
            <a:ext cx="2343680" cy="4114800"/>
          </a:xfrm>
          <a:prstGeom prst="rect">
            <a:avLst/>
          </a:prstGeom>
        </p:spPr>
      </p:pic>
      <p:pic>
        <p:nvPicPr>
          <p:cNvPr id="11" name="Picture 10" descr="skin door.jpg"/>
          <p:cNvPicPr>
            <a:picLocks noChangeAspect="1"/>
          </p:cNvPicPr>
          <p:nvPr/>
        </p:nvPicPr>
        <p:blipFill>
          <a:blip r:embed="rId4" cstate="print"/>
          <a:stretch>
            <a:fillRect/>
          </a:stretch>
        </p:blipFill>
        <p:spPr>
          <a:xfrm>
            <a:off x="3429000" y="2209800"/>
            <a:ext cx="1812687" cy="4114800"/>
          </a:xfrm>
          <a:prstGeom prst="rect">
            <a:avLst/>
          </a:prstGeom>
        </p:spPr>
      </p:pic>
      <p:pic>
        <p:nvPicPr>
          <p:cNvPr id="12" name="Picture 11" descr="Veneer Doors.jpg"/>
          <p:cNvPicPr>
            <a:picLocks noChangeAspect="1"/>
          </p:cNvPicPr>
          <p:nvPr/>
        </p:nvPicPr>
        <p:blipFill>
          <a:blip r:embed="rId5"/>
          <a:srcRect r="67500" b="4403"/>
          <a:stretch>
            <a:fillRect/>
          </a:stretch>
        </p:blipFill>
        <p:spPr>
          <a:xfrm>
            <a:off x="5257800" y="2209800"/>
            <a:ext cx="1905000" cy="4114800"/>
          </a:xfrm>
          <a:prstGeom prst="rect">
            <a:avLst/>
          </a:prstGeom>
        </p:spPr>
      </p:pic>
      <p:pic>
        <p:nvPicPr>
          <p:cNvPr id="13" name="Picture 12" descr="IMG_20150313_130341762.jpg"/>
          <p:cNvPicPr>
            <a:picLocks noChangeAspect="1"/>
          </p:cNvPicPr>
          <p:nvPr/>
        </p:nvPicPr>
        <p:blipFill>
          <a:blip r:embed="rId6"/>
          <a:srcRect l="14815" r="16667"/>
          <a:stretch>
            <a:fillRect/>
          </a:stretch>
        </p:blipFill>
        <p:spPr>
          <a:xfrm>
            <a:off x="7239000" y="2209800"/>
            <a:ext cx="1676400" cy="411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2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200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p"/>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7200"/>
            <a:ext cx="914400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800" b="1" dirty="0" smtClean="0"/>
              <a:t>Usage of Teak in India</a:t>
            </a:r>
            <a:endParaRPr lang="en-US" sz="2800" b="1" dirty="0"/>
          </a:p>
        </p:txBody>
      </p:sp>
      <p:sp>
        <p:nvSpPr>
          <p:cNvPr id="3" name="TextBox 2"/>
          <p:cNvSpPr txBox="1"/>
          <p:nvPr/>
        </p:nvSpPr>
        <p:spPr>
          <a:xfrm>
            <a:off x="2667000" y="1219200"/>
            <a:ext cx="3429000" cy="461665"/>
          </a:xfrm>
          <a:prstGeom prst="rect">
            <a:avLst/>
          </a:prstGeom>
          <a:noFill/>
        </p:spPr>
        <p:txBody>
          <a:bodyPr wrap="square" rtlCol="0">
            <a:spAutoFit/>
          </a:bodyPr>
          <a:lstStyle/>
          <a:p>
            <a:pPr algn="ctr"/>
            <a:r>
              <a:rPr lang="en-US" sz="2400" b="1" dirty="0" smtClean="0"/>
              <a:t>Doors &amp; Frames </a:t>
            </a:r>
            <a:endParaRPr lang="en-US" sz="2400" b="1" dirty="0"/>
          </a:p>
        </p:txBody>
      </p:sp>
      <p:pic>
        <p:nvPicPr>
          <p:cNvPr id="6" name="Picture 5" descr="IMG_20150313_130043115.jpg"/>
          <p:cNvPicPr>
            <a:picLocks noChangeAspect="1"/>
          </p:cNvPicPr>
          <p:nvPr/>
        </p:nvPicPr>
        <p:blipFill>
          <a:blip r:embed="rId2" cstate="print"/>
          <a:srcRect b="13889"/>
          <a:stretch>
            <a:fillRect/>
          </a:stretch>
        </p:blipFill>
        <p:spPr>
          <a:xfrm>
            <a:off x="4953000" y="1752600"/>
            <a:ext cx="2178424" cy="2743200"/>
          </a:xfrm>
          <a:prstGeom prst="rect">
            <a:avLst/>
          </a:prstGeom>
        </p:spPr>
      </p:pic>
      <p:pic>
        <p:nvPicPr>
          <p:cNvPr id="7" name="Picture 6" descr="IMG_20150313_130345826.jpg"/>
          <p:cNvPicPr>
            <a:picLocks noChangeAspect="1"/>
          </p:cNvPicPr>
          <p:nvPr/>
        </p:nvPicPr>
        <p:blipFill>
          <a:blip r:embed="rId3" cstate="print"/>
          <a:stretch>
            <a:fillRect/>
          </a:stretch>
        </p:blipFill>
        <p:spPr>
          <a:xfrm>
            <a:off x="457200" y="1752600"/>
            <a:ext cx="2057400" cy="2743200"/>
          </a:xfrm>
          <a:prstGeom prst="rect">
            <a:avLst/>
          </a:prstGeom>
        </p:spPr>
      </p:pic>
      <p:pic>
        <p:nvPicPr>
          <p:cNvPr id="8" name="Picture 7" descr="IMG_20150313_130355079.jpg"/>
          <p:cNvPicPr>
            <a:picLocks noChangeAspect="1"/>
          </p:cNvPicPr>
          <p:nvPr/>
        </p:nvPicPr>
        <p:blipFill>
          <a:blip r:embed="rId4" cstate="print"/>
          <a:stretch>
            <a:fillRect/>
          </a:stretch>
        </p:blipFill>
        <p:spPr>
          <a:xfrm>
            <a:off x="2743200" y="1752600"/>
            <a:ext cx="2057400" cy="2743200"/>
          </a:xfrm>
          <a:prstGeom prst="rect">
            <a:avLst/>
          </a:prstGeom>
        </p:spPr>
      </p:pic>
      <p:pic>
        <p:nvPicPr>
          <p:cNvPr id="9" name="Picture 8" descr="IMG_20150313_130502994_HDR.jpg"/>
          <p:cNvPicPr>
            <a:picLocks noChangeAspect="1"/>
          </p:cNvPicPr>
          <p:nvPr/>
        </p:nvPicPr>
        <p:blipFill>
          <a:blip r:embed="rId5" cstate="print"/>
          <a:srcRect b="25000"/>
          <a:stretch>
            <a:fillRect/>
          </a:stretch>
        </p:blipFill>
        <p:spPr>
          <a:xfrm>
            <a:off x="2362200" y="4572000"/>
            <a:ext cx="3657600" cy="20574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7200"/>
            <a:ext cx="914400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800" b="1" dirty="0" smtClean="0"/>
              <a:t>Usage of Teak in India</a:t>
            </a:r>
            <a:endParaRPr lang="en-US" sz="2800" b="1" dirty="0"/>
          </a:p>
        </p:txBody>
      </p:sp>
      <p:sp>
        <p:nvSpPr>
          <p:cNvPr id="3" name="TextBox 2"/>
          <p:cNvSpPr txBox="1"/>
          <p:nvPr/>
        </p:nvSpPr>
        <p:spPr>
          <a:xfrm>
            <a:off x="2667000" y="1219200"/>
            <a:ext cx="3429000" cy="461665"/>
          </a:xfrm>
          <a:prstGeom prst="rect">
            <a:avLst/>
          </a:prstGeom>
          <a:noFill/>
        </p:spPr>
        <p:txBody>
          <a:bodyPr wrap="square" rtlCol="0">
            <a:spAutoFit/>
          </a:bodyPr>
          <a:lstStyle/>
          <a:p>
            <a:pPr algn="ctr"/>
            <a:r>
              <a:rPr lang="en-US" sz="2400" b="1" dirty="0" smtClean="0"/>
              <a:t>Doors &amp; Frames </a:t>
            </a:r>
            <a:endParaRPr lang="en-US" sz="2400" b="1" dirty="0"/>
          </a:p>
        </p:txBody>
      </p:sp>
      <p:pic>
        <p:nvPicPr>
          <p:cNvPr id="4" name="Picture 3" descr="Upvc-Doors-Window-Frames.jpg"/>
          <p:cNvPicPr>
            <a:picLocks noChangeAspect="1"/>
          </p:cNvPicPr>
          <p:nvPr/>
        </p:nvPicPr>
        <p:blipFill>
          <a:blip r:embed="rId2"/>
          <a:stretch>
            <a:fillRect/>
          </a:stretch>
        </p:blipFill>
        <p:spPr>
          <a:xfrm>
            <a:off x="0" y="1600200"/>
            <a:ext cx="5292293" cy="3975100"/>
          </a:xfrm>
          <a:prstGeom prst="rect">
            <a:avLst/>
          </a:prstGeom>
        </p:spPr>
      </p:pic>
      <p:pic>
        <p:nvPicPr>
          <p:cNvPr id="5" name="Picture 4" descr="upvc.jpg"/>
          <p:cNvPicPr>
            <a:picLocks noChangeAspect="1"/>
          </p:cNvPicPr>
          <p:nvPr/>
        </p:nvPicPr>
        <p:blipFill>
          <a:blip r:embed="rId3"/>
          <a:srcRect l="33333" t="15563"/>
          <a:stretch>
            <a:fillRect/>
          </a:stretch>
        </p:blipFill>
        <p:spPr>
          <a:xfrm>
            <a:off x="4062805" y="3743325"/>
            <a:ext cx="5081195" cy="311467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teak back.jpg"/>
          <p:cNvPicPr>
            <a:picLocks noChangeAspect="1"/>
          </p:cNvPicPr>
          <p:nvPr/>
        </p:nvPicPr>
        <p:blipFill>
          <a:blip r:embed="rId2"/>
          <a:stretch>
            <a:fillRect/>
          </a:stretch>
        </p:blipFill>
        <p:spPr>
          <a:xfrm>
            <a:off x="1905000" y="1981200"/>
            <a:ext cx="4423261" cy="2945892"/>
          </a:xfrm>
          <a:prstGeom prst="rect">
            <a:avLst/>
          </a:prstGeom>
        </p:spPr>
      </p:pic>
      <p:sp>
        <p:nvSpPr>
          <p:cNvPr id="6" name="TextBox 5"/>
          <p:cNvSpPr txBox="1"/>
          <p:nvPr/>
        </p:nvSpPr>
        <p:spPr>
          <a:xfrm>
            <a:off x="0" y="457200"/>
            <a:ext cx="914400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800" b="1" dirty="0" smtClean="0"/>
              <a:t>Usage of Teak in India</a:t>
            </a:r>
            <a:endParaRPr lang="en-US" sz="2800" b="1" dirty="0"/>
          </a:p>
        </p:txBody>
      </p:sp>
      <p:sp>
        <p:nvSpPr>
          <p:cNvPr id="7" name="TextBox 6"/>
          <p:cNvSpPr txBox="1"/>
          <p:nvPr/>
        </p:nvSpPr>
        <p:spPr>
          <a:xfrm>
            <a:off x="2667000" y="1219200"/>
            <a:ext cx="3429000" cy="461665"/>
          </a:xfrm>
          <a:prstGeom prst="rect">
            <a:avLst/>
          </a:prstGeom>
          <a:noFill/>
        </p:spPr>
        <p:txBody>
          <a:bodyPr wrap="square" rtlCol="0">
            <a:spAutoFit/>
          </a:bodyPr>
          <a:lstStyle/>
          <a:p>
            <a:pPr algn="ctr"/>
            <a:r>
              <a:rPr lang="en-US" sz="2400" b="1" dirty="0" smtClean="0"/>
              <a:t>Furniture</a:t>
            </a:r>
            <a:endParaRPr lang="en-US" sz="2400" b="1" dirty="0"/>
          </a:p>
        </p:txBody>
      </p:sp>
      <p:sp>
        <p:nvSpPr>
          <p:cNvPr id="8" name="TextBox 7"/>
          <p:cNvSpPr txBox="1"/>
          <p:nvPr/>
        </p:nvSpPr>
        <p:spPr>
          <a:xfrm>
            <a:off x="457200" y="1611868"/>
            <a:ext cx="3429000" cy="400110"/>
          </a:xfrm>
          <a:prstGeom prst="rect">
            <a:avLst/>
          </a:prstGeom>
          <a:noFill/>
        </p:spPr>
        <p:txBody>
          <a:bodyPr wrap="square" rtlCol="0">
            <a:spAutoFit/>
          </a:bodyPr>
          <a:lstStyle/>
          <a:p>
            <a:pPr algn="ctr"/>
            <a:r>
              <a:rPr lang="en-US" sz="2000" b="1" dirty="0" smtClean="0"/>
              <a:t>Traditional</a:t>
            </a:r>
            <a:endParaRPr lang="en-US" sz="2000" b="1" dirty="0"/>
          </a:p>
        </p:txBody>
      </p:sp>
      <p:sp>
        <p:nvSpPr>
          <p:cNvPr id="9" name="TextBox 8"/>
          <p:cNvSpPr txBox="1"/>
          <p:nvPr/>
        </p:nvSpPr>
        <p:spPr>
          <a:xfrm>
            <a:off x="5105400" y="1600200"/>
            <a:ext cx="3429000" cy="400110"/>
          </a:xfrm>
          <a:prstGeom prst="rect">
            <a:avLst/>
          </a:prstGeom>
          <a:noFill/>
        </p:spPr>
        <p:txBody>
          <a:bodyPr wrap="square" rtlCol="0">
            <a:spAutoFit/>
          </a:bodyPr>
          <a:lstStyle/>
          <a:p>
            <a:pPr algn="ctr"/>
            <a:r>
              <a:rPr lang="en-US" sz="2000" b="1" dirty="0" smtClean="0"/>
              <a:t>Present &amp; Future</a:t>
            </a:r>
            <a:endParaRPr lang="en-US" sz="2000" b="1" dirty="0"/>
          </a:p>
        </p:txBody>
      </p:sp>
      <p:pic>
        <p:nvPicPr>
          <p:cNvPr id="10" name="Picture 9" descr="bedroom panel.jpg"/>
          <p:cNvPicPr>
            <a:picLocks noChangeAspect="1"/>
          </p:cNvPicPr>
          <p:nvPr/>
        </p:nvPicPr>
        <p:blipFill>
          <a:blip r:embed="rId3"/>
          <a:srcRect t="13307"/>
          <a:stretch>
            <a:fillRect/>
          </a:stretch>
        </p:blipFill>
        <p:spPr>
          <a:xfrm>
            <a:off x="5903976" y="1981200"/>
            <a:ext cx="3240024" cy="1985766"/>
          </a:xfrm>
          <a:prstGeom prst="rect">
            <a:avLst/>
          </a:prstGeom>
        </p:spPr>
      </p:pic>
      <p:pic>
        <p:nvPicPr>
          <p:cNvPr id="12" name="Picture 11" descr="panel furniture.jpg"/>
          <p:cNvPicPr>
            <a:picLocks noChangeAspect="1"/>
          </p:cNvPicPr>
          <p:nvPr/>
        </p:nvPicPr>
        <p:blipFill>
          <a:blip r:embed="rId4"/>
          <a:srcRect b="17162"/>
          <a:stretch>
            <a:fillRect/>
          </a:stretch>
        </p:blipFill>
        <p:spPr>
          <a:xfrm>
            <a:off x="6019800" y="4651156"/>
            <a:ext cx="3124200" cy="2206844"/>
          </a:xfrm>
          <a:prstGeom prst="rect">
            <a:avLst/>
          </a:prstGeom>
        </p:spPr>
      </p:pic>
      <p:pic>
        <p:nvPicPr>
          <p:cNvPr id="14" name="Picture 13" descr="teak furn - Copy.jpg"/>
          <p:cNvPicPr>
            <a:picLocks noChangeAspect="1"/>
          </p:cNvPicPr>
          <p:nvPr/>
        </p:nvPicPr>
        <p:blipFill>
          <a:blip r:embed="rId5"/>
          <a:stretch>
            <a:fillRect/>
          </a:stretch>
        </p:blipFill>
        <p:spPr>
          <a:xfrm>
            <a:off x="0" y="1981200"/>
            <a:ext cx="2340614" cy="1828800"/>
          </a:xfrm>
          <a:prstGeom prst="rect">
            <a:avLst/>
          </a:prstGeom>
        </p:spPr>
      </p:pic>
      <p:pic>
        <p:nvPicPr>
          <p:cNvPr id="15" name="Picture 14" descr="teak furn2.jpg"/>
          <p:cNvPicPr>
            <a:picLocks noChangeAspect="1"/>
          </p:cNvPicPr>
          <p:nvPr/>
        </p:nvPicPr>
        <p:blipFill>
          <a:blip r:embed="rId6"/>
          <a:srcRect l="3846" t="9615"/>
          <a:stretch>
            <a:fillRect/>
          </a:stretch>
        </p:blipFill>
        <p:spPr>
          <a:xfrm>
            <a:off x="76200" y="4648200"/>
            <a:ext cx="2107659" cy="1981200"/>
          </a:xfrm>
          <a:prstGeom prst="rect">
            <a:avLst/>
          </a:prstGeom>
        </p:spPr>
      </p:pic>
      <p:pic>
        <p:nvPicPr>
          <p:cNvPr id="13" name="Picture 12" descr="teak chair - Copy.jpg"/>
          <p:cNvPicPr>
            <a:picLocks noChangeAspect="1"/>
          </p:cNvPicPr>
          <p:nvPr/>
        </p:nvPicPr>
        <p:blipFill>
          <a:blip r:embed="rId7"/>
          <a:stretch>
            <a:fillRect/>
          </a:stretch>
        </p:blipFill>
        <p:spPr>
          <a:xfrm>
            <a:off x="3048000" y="4730263"/>
            <a:ext cx="1828799" cy="21277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20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2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fade">
                                      <p:cBhvr>
                                        <p:cTn id="31" dur="2000"/>
                                        <p:tgtEl>
                                          <p:spTgt spid="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2000"/>
                                        <p:tgtEl>
                                          <p:spTgt spid="10"/>
                                        </p:tgtEl>
                                      </p:cBhvr>
                                    </p:animEffect>
                                  </p:childTnLst>
                                </p:cTn>
                              </p:par>
                              <p:par>
                                <p:cTn id="37" presetID="10"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57200"/>
            <a:ext cx="914400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800" b="1" dirty="0" smtClean="0"/>
              <a:t>Usage of Teak in India</a:t>
            </a:r>
            <a:endParaRPr lang="en-US" sz="2800" b="1" dirty="0"/>
          </a:p>
        </p:txBody>
      </p:sp>
      <p:sp>
        <p:nvSpPr>
          <p:cNvPr id="7" name="TextBox 6"/>
          <p:cNvSpPr txBox="1"/>
          <p:nvPr/>
        </p:nvSpPr>
        <p:spPr>
          <a:xfrm>
            <a:off x="2667000" y="1219200"/>
            <a:ext cx="3429000" cy="461665"/>
          </a:xfrm>
          <a:prstGeom prst="rect">
            <a:avLst/>
          </a:prstGeom>
          <a:noFill/>
        </p:spPr>
        <p:txBody>
          <a:bodyPr wrap="square" rtlCol="0">
            <a:spAutoFit/>
          </a:bodyPr>
          <a:lstStyle/>
          <a:p>
            <a:pPr algn="ctr"/>
            <a:r>
              <a:rPr lang="en-US" sz="2400" b="1" dirty="0" smtClean="0"/>
              <a:t>Flooring</a:t>
            </a:r>
            <a:endParaRPr lang="en-US" sz="2400" b="1" dirty="0"/>
          </a:p>
        </p:txBody>
      </p:sp>
      <p:sp>
        <p:nvSpPr>
          <p:cNvPr id="8" name="TextBox 7"/>
          <p:cNvSpPr txBox="1"/>
          <p:nvPr/>
        </p:nvSpPr>
        <p:spPr>
          <a:xfrm>
            <a:off x="457200" y="1764268"/>
            <a:ext cx="3429000" cy="400110"/>
          </a:xfrm>
          <a:prstGeom prst="rect">
            <a:avLst/>
          </a:prstGeom>
          <a:noFill/>
        </p:spPr>
        <p:txBody>
          <a:bodyPr wrap="square" rtlCol="0">
            <a:spAutoFit/>
          </a:bodyPr>
          <a:lstStyle/>
          <a:p>
            <a:pPr algn="ctr"/>
            <a:r>
              <a:rPr lang="en-US" sz="2000" b="1" dirty="0" smtClean="0"/>
              <a:t>Traditional</a:t>
            </a:r>
            <a:endParaRPr lang="en-US" sz="2000" b="1" dirty="0"/>
          </a:p>
        </p:txBody>
      </p:sp>
      <p:sp>
        <p:nvSpPr>
          <p:cNvPr id="9" name="TextBox 8"/>
          <p:cNvSpPr txBox="1"/>
          <p:nvPr/>
        </p:nvSpPr>
        <p:spPr>
          <a:xfrm>
            <a:off x="5105400" y="1752600"/>
            <a:ext cx="3429000" cy="400110"/>
          </a:xfrm>
          <a:prstGeom prst="rect">
            <a:avLst/>
          </a:prstGeom>
          <a:noFill/>
        </p:spPr>
        <p:txBody>
          <a:bodyPr wrap="square" rtlCol="0">
            <a:spAutoFit/>
          </a:bodyPr>
          <a:lstStyle/>
          <a:p>
            <a:pPr algn="ctr"/>
            <a:r>
              <a:rPr lang="en-US" sz="2000" b="1" dirty="0" smtClean="0"/>
              <a:t>Present &amp; Future</a:t>
            </a:r>
            <a:endParaRPr lang="en-US" sz="2000" b="1" dirty="0"/>
          </a:p>
        </p:txBody>
      </p:sp>
      <p:pic>
        <p:nvPicPr>
          <p:cNvPr id="10" name="Picture 9" descr="engineered flooring.jpg"/>
          <p:cNvPicPr>
            <a:picLocks noChangeAspect="1"/>
          </p:cNvPicPr>
          <p:nvPr/>
        </p:nvPicPr>
        <p:blipFill>
          <a:blip r:embed="rId2"/>
          <a:srcRect l="14171" t="22951" r="35444" b="15081"/>
          <a:stretch>
            <a:fillRect/>
          </a:stretch>
        </p:blipFill>
        <p:spPr>
          <a:xfrm>
            <a:off x="5562600" y="2209800"/>
            <a:ext cx="3048000" cy="2057400"/>
          </a:xfrm>
          <a:prstGeom prst="rect">
            <a:avLst/>
          </a:prstGeom>
        </p:spPr>
      </p:pic>
      <p:pic>
        <p:nvPicPr>
          <p:cNvPr id="11" name="Picture 10" descr="wpc.jpg"/>
          <p:cNvPicPr>
            <a:picLocks noChangeAspect="1"/>
          </p:cNvPicPr>
          <p:nvPr/>
        </p:nvPicPr>
        <p:blipFill>
          <a:blip r:embed="rId3"/>
          <a:srcRect l="2899" t="10870" r="2899" b="8696"/>
          <a:stretch>
            <a:fillRect/>
          </a:stretch>
        </p:blipFill>
        <p:spPr>
          <a:xfrm>
            <a:off x="5334000" y="4419600"/>
            <a:ext cx="3657600" cy="2082018"/>
          </a:xfrm>
          <a:prstGeom prst="rect">
            <a:avLst/>
          </a:prstGeom>
        </p:spPr>
      </p:pic>
      <p:pic>
        <p:nvPicPr>
          <p:cNvPr id="12" name="Picture 11" descr="solid flooring.jpg"/>
          <p:cNvPicPr>
            <a:picLocks noChangeAspect="1"/>
          </p:cNvPicPr>
          <p:nvPr/>
        </p:nvPicPr>
        <p:blipFill>
          <a:blip r:embed="rId4"/>
          <a:stretch>
            <a:fillRect/>
          </a:stretch>
        </p:blipFill>
        <p:spPr>
          <a:xfrm>
            <a:off x="381000" y="2514600"/>
            <a:ext cx="4170968" cy="3124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7200"/>
            <a:ext cx="914400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800" b="1" dirty="0" smtClean="0"/>
              <a:t>Usage of Teak in India</a:t>
            </a:r>
            <a:endParaRPr lang="en-US" sz="2800" b="1" dirty="0"/>
          </a:p>
        </p:txBody>
      </p:sp>
      <p:sp>
        <p:nvSpPr>
          <p:cNvPr id="3" name="TextBox 2"/>
          <p:cNvSpPr txBox="1"/>
          <p:nvPr/>
        </p:nvSpPr>
        <p:spPr>
          <a:xfrm>
            <a:off x="2667000" y="1219200"/>
            <a:ext cx="3429000" cy="461665"/>
          </a:xfrm>
          <a:prstGeom prst="rect">
            <a:avLst/>
          </a:prstGeom>
          <a:noFill/>
        </p:spPr>
        <p:txBody>
          <a:bodyPr wrap="square" rtlCol="0">
            <a:spAutoFit/>
          </a:bodyPr>
          <a:lstStyle/>
          <a:p>
            <a:pPr algn="ctr"/>
            <a:r>
              <a:rPr lang="en-US" sz="2400" b="1" dirty="0" smtClean="0"/>
              <a:t>Cladding/ </a:t>
            </a:r>
            <a:r>
              <a:rPr lang="en-US" sz="2400" b="1" dirty="0" err="1" smtClean="0"/>
              <a:t>Panelling</a:t>
            </a:r>
            <a:endParaRPr lang="en-US" sz="2400" b="1" dirty="0"/>
          </a:p>
        </p:txBody>
      </p:sp>
      <p:sp>
        <p:nvSpPr>
          <p:cNvPr id="4" name="TextBox 3"/>
          <p:cNvSpPr txBox="1"/>
          <p:nvPr/>
        </p:nvSpPr>
        <p:spPr>
          <a:xfrm>
            <a:off x="457200" y="1764268"/>
            <a:ext cx="3429000" cy="400110"/>
          </a:xfrm>
          <a:prstGeom prst="rect">
            <a:avLst/>
          </a:prstGeom>
          <a:noFill/>
        </p:spPr>
        <p:txBody>
          <a:bodyPr wrap="square" rtlCol="0">
            <a:spAutoFit/>
          </a:bodyPr>
          <a:lstStyle/>
          <a:p>
            <a:pPr algn="ctr"/>
            <a:r>
              <a:rPr lang="en-US" sz="2000" b="1" dirty="0" smtClean="0"/>
              <a:t>Traditional</a:t>
            </a:r>
            <a:endParaRPr lang="en-US" sz="2000" b="1" dirty="0"/>
          </a:p>
        </p:txBody>
      </p:sp>
      <p:sp>
        <p:nvSpPr>
          <p:cNvPr id="5" name="TextBox 4"/>
          <p:cNvSpPr txBox="1"/>
          <p:nvPr/>
        </p:nvSpPr>
        <p:spPr>
          <a:xfrm>
            <a:off x="5105400" y="1752600"/>
            <a:ext cx="3429000" cy="400110"/>
          </a:xfrm>
          <a:prstGeom prst="rect">
            <a:avLst/>
          </a:prstGeom>
          <a:noFill/>
        </p:spPr>
        <p:txBody>
          <a:bodyPr wrap="square" rtlCol="0">
            <a:spAutoFit/>
          </a:bodyPr>
          <a:lstStyle/>
          <a:p>
            <a:pPr algn="ctr"/>
            <a:r>
              <a:rPr lang="en-US" sz="2000" b="1" dirty="0" smtClean="0"/>
              <a:t>Present &amp; Future</a:t>
            </a:r>
            <a:endParaRPr lang="en-US" sz="2000" b="1" dirty="0"/>
          </a:p>
        </p:txBody>
      </p:sp>
      <p:pic>
        <p:nvPicPr>
          <p:cNvPr id="6" name="Picture 5" descr="cladding panel.jpg"/>
          <p:cNvPicPr>
            <a:picLocks noChangeAspect="1"/>
          </p:cNvPicPr>
          <p:nvPr/>
        </p:nvPicPr>
        <p:blipFill>
          <a:blip r:embed="rId2"/>
          <a:srcRect l="10410"/>
          <a:stretch>
            <a:fillRect/>
          </a:stretch>
        </p:blipFill>
        <p:spPr>
          <a:xfrm>
            <a:off x="4724400" y="2362200"/>
            <a:ext cx="4267200" cy="3200400"/>
          </a:xfrm>
          <a:prstGeom prst="rect">
            <a:avLst/>
          </a:prstGeom>
        </p:spPr>
      </p:pic>
      <p:pic>
        <p:nvPicPr>
          <p:cNvPr id="7" name="Picture 6" descr="solid panelling.jpg"/>
          <p:cNvPicPr>
            <a:picLocks noChangeAspect="1"/>
          </p:cNvPicPr>
          <p:nvPr/>
        </p:nvPicPr>
        <p:blipFill>
          <a:blip r:embed="rId3"/>
          <a:srcRect b="16209"/>
          <a:stretch>
            <a:fillRect/>
          </a:stretch>
        </p:blipFill>
        <p:spPr>
          <a:xfrm>
            <a:off x="381000" y="2362200"/>
            <a:ext cx="3810000" cy="3200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2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28800"/>
            <a:ext cx="9144000" cy="3816429"/>
          </a:xfrm>
          <a:prstGeom prst="rect">
            <a:avLst/>
          </a:prstGeom>
          <a:noFill/>
        </p:spPr>
        <p:txBody>
          <a:bodyPr wrap="square" rtlCol="0">
            <a:spAutoFit/>
          </a:bodyPr>
          <a:lstStyle/>
          <a:p>
            <a:pPr algn="ctr"/>
            <a:endParaRPr lang="en-US" sz="4400" dirty="0" smtClean="0"/>
          </a:p>
          <a:p>
            <a:pPr algn="ctr"/>
            <a:r>
              <a:rPr lang="en-US" sz="7200" dirty="0" smtClean="0"/>
              <a:t>Thank You</a:t>
            </a:r>
          </a:p>
          <a:p>
            <a:endParaRPr lang="en-US" dirty="0" smtClean="0"/>
          </a:p>
          <a:p>
            <a:pPr algn="ctr"/>
            <a:r>
              <a:rPr lang="en-US" sz="4400" b="1" dirty="0" smtClean="0"/>
              <a:t>Sid Bhargava</a:t>
            </a:r>
          </a:p>
          <a:p>
            <a:pPr algn="ctr"/>
            <a:r>
              <a:rPr lang="en-US" sz="3200" dirty="0" smtClean="0">
                <a:hlinkClick r:id="rId2"/>
              </a:rPr>
              <a:t>siddhartha@apptimber.com</a:t>
            </a:r>
            <a:endParaRPr lang="en-US" sz="3200" dirty="0" smtClean="0"/>
          </a:p>
          <a:p>
            <a:pPr algn="ctr"/>
            <a:r>
              <a:rPr lang="en-US" sz="3200" dirty="0" smtClean="0"/>
              <a:t>www.apptimber.com</a:t>
            </a:r>
            <a:endParaRPr 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133601"/>
            <a:ext cx="6553200" cy="2667000"/>
          </a:xfrm>
        </p:spPr>
        <p:txBody>
          <a:bodyPr>
            <a:noAutofit/>
          </a:bodyPr>
          <a:lstStyle/>
          <a:p>
            <a:r>
              <a:rPr lang="en-US" sz="2800" b="1" dirty="0" smtClean="0"/>
              <a:t>Teak </a:t>
            </a:r>
            <a:r>
              <a:rPr lang="en-US" sz="2800" b="1" dirty="0"/>
              <a:t>has been widely used in </a:t>
            </a:r>
            <a:r>
              <a:rPr lang="en-US" sz="2800" b="1" dirty="0" smtClean="0">
                <a:hlinkClick r:id="rId2"/>
              </a:rPr>
              <a:t>India</a:t>
            </a:r>
            <a:r>
              <a:rPr lang="en-US" sz="2800" b="1" dirty="0" smtClean="0"/>
              <a:t> for </a:t>
            </a:r>
            <a:r>
              <a:rPr lang="en-US" sz="2800" b="1" dirty="0"/>
              <a:t>more than </a:t>
            </a:r>
            <a:r>
              <a:rPr lang="en-US" sz="3600" b="1" dirty="0"/>
              <a:t>2,000</a:t>
            </a:r>
            <a:r>
              <a:rPr lang="en-US" sz="2800" b="1" dirty="0"/>
              <a:t> years</a:t>
            </a:r>
            <a:r>
              <a:rPr lang="en-US" sz="2400" dirty="0"/>
              <a:t>. </a:t>
            </a:r>
            <a:r>
              <a:rPr lang="en-US" sz="2400" dirty="0" smtClean="0"/>
              <a:t> - </a:t>
            </a:r>
            <a:br>
              <a:rPr lang="en-US" sz="2400" dirty="0" smtClean="0"/>
            </a:br>
            <a:r>
              <a:rPr lang="en-US" sz="1500" dirty="0" smtClean="0"/>
              <a:t>Source: </a:t>
            </a:r>
            <a:r>
              <a:rPr lang="en-US" sz="1500" dirty="0" smtClean="0">
                <a:hlinkClick r:id="rId3"/>
              </a:rPr>
              <a:t>http://www.britannica.com/EBchecked/topic/585216/teak</a:t>
            </a:r>
            <a:r>
              <a:rPr lang="en-US" sz="1500" dirty="0" smtClean="0"/>
              <a:t/>
            </a:r>
            <a:br>
              <a:rPr lang="en-US" sz="1500" dirty="0" smtClean="0"/>
            </a:br>
            <a:endParaRPr lang="en-US" sz="1500" dirty="0"/>
          </a:p>
        </p:txBody>
      </p:sp>
      <p:sp>
        <p:nvSpPr>
          <p:cNvPr id="3" name="TextBox 2"/>
          <p:cNvSpPr txBox="1"/>
          <p:nvPr/>
        </p:nvSpPr>
        <p:spPr>
          <a:xfrm>
            <a:off x="0" y="457200"/>
            <a:ext cx="914400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800" b="1" dirty="0" smtClean="0"/>
              <a:t>History of Teak Usage</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annimara Teak information.JPG"/>
          <p:cNvPicPr>
            <a:picLocks noChangeAspect="1"/>
          </p:cNvPicPr>
          <p:nvPr/>
        </p:nvPicPr>
        <p:blipFill>
          <a:blip r:embed="rId2"/>
          <a:srcRect b="15908"/>
          <a:stretch>
            <a:fillRect/>
          </a:stretch>
        </p:blipFill>
        <p:spPr>
          <a:xfrm>
            <a:off x="533400" y="903208"/>
            <a:ext cx="8305800" cy="4430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1143000"/>
            <a:ext cx="7772400" cy="400110"/>
          </a:xfrm>
          <a:prstGeom prst="rect">
            <a:avLst/>
          </a:prstGeom>
          <a:noFill/>
        </p:spPr>
        <p:txBody>
          <a:bodyPr wrap="square" rtlCol="0">
            <a:spAutoFit/>
          </a:bodyPr>
          <a:lstStyle/>
          <a:p>
            <a:pPr algn="ctr"/>
            <a:r>
              <a:rPr lang="en-US" sz="2000" b="1" dirty="0" smtClean="0"/>
              <a:t>Logs 			Roughs			Sizes</a:t>
            </a:r>
            <a:endParaRPr lang="en-US" sz="2000" b="1" dirty="0"/>
          </a:p>
        </p:txBody>
      </p:sp>
      <p:sp>
        <p:nvSpPr>
          <p:cNvPr id="9" name="TextBox 8"/>
          <p:cNvSpPr txBox="1"/>
          <p:nvPr/>
        </p:nvSpPr>
        <p:spPr>
          <a:xfrm>
            <a:off x="0" y="381000"/>
            <a:ext cx="914400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800" b="1" dirty="0" smtClean="0"/>
              <a:t>Perception</a:t>
            </a:r>
            <a:endParaRPr lang="en-US" sz="2800" b="1" dirty="0"/>
          </a:p>
        </p:txBody>
      </p:sp>
      <p:pic>
        <p:nvPicPr>
          <p:cNvPr id="14" name="Picture 13" descr="images-tt1-250x250.jpg"/>
          <p:cNvPicPr>
            <a:picLocks noChangeAspect="1"/>
          </p:cNvPicPr>
          <p:nvPr/>
        </p:nvPicPr>
        <p:blipFill>
          <a:blip r:embed="rId2"/>
          <a:srcRect l="45819" t="31772"/>
          <a:stretch>
            <a:fillRect/>
          </a:stretch>
        </p:blipFill>
        <p:spPr>
          <a:xfrm>
            <a:off x="838200" y="1600200"/>
            <a:ext cx="2128345" cy="2286000"/>
          </a:xfrm>
          <a:prstGeom prst="rect">
            <a:avLst/>
          </a:prstGeom>
        </p:spPr>
      </p:pic>
      <p:pic>
        <p:nvPicPr>
          <p:cNvPr id="16" name="Picture 15" descr="teak squares (1).jpg"/>
          <p:cNvPicPr>
            <a:picLocks noChangeAspect="1"/>
          </p:cNvPicPr>
          <p:nvPr/>
        </p:nvPicPr>
        <p:blipFill>
          <a:blip r:embed="rId3"/>
          <a:srcRect l="27500" t="37500" r="33125"/>
          <a:stretch>
            <a:fillRect/>
          </a:stretch>
        </p:blipFill>
        <p:spPr>
          <a:xfrm>
            <a:off x="3657600" y="1600200"/>
            <a:ext cx="1920240" cy="2286000"/>
          </a:xfrm>
          <a:prstGeom prst="rect">
            <a:avLst/>
          </a:prstGeom>
        </p:spPr>
      </p:pic>
      <p:pic>
        <p:nvPicPr>
          <p:cNvPr id="17" name="Picture 16" descr="teak-wood-cut-size-250x250.jpg"/>
          <p:cNvPicPr>
            <a:picLocks noChangeAspect="1"/>
          </p:cNvPicPr>
          <p:nvPr/>
        </p:nvPicPr>
        <p:blipFill>
          <a:blip r:embed="rId4"/>
          <a:srcRect t="20000" r="23333" b="16667"/>
          <a:stretch>
            <a:fillRect/>
          </a:stretch>
        </p:blipFill>
        <p:spPr>
          <a:xfrm>
            <a:off x="6019800" y="1600200"/>
            <a:ext cx="2767263" cy="2286000"/>
          </a:xfrm>
          <a:prstGeom prst="rect">
            <a:avLst/>
          </a:prstGeom>
        </p:spPr>
      </p:pic>
      <p:sp>
        <p:nvSpPr>
          <p:cNvPr id="18" name="TextBox 17"/>
          <p:cNvSpPr txBox="1"/>
          <p:nvPr/>
        </p:nvSpPr>
        <p:spPr>
          <a:xfrm>
            <a:off x="914400" y="4038600"/>
            <a:ext cx="7772400" cy="400110"/>
          </a:xfrm>
          <a:prstGeom prst="rect">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000" b="1" dirty="0" err="1" smtClean="0"/>
              <a:t>Colour</a:t>
            </a:r>
            <a:r>
              <a:rPr lang="en-US" sz="2000" b="1" dirty="0" smtClean="0"/>
              <a:t> </a:t>
            </a:r>
            <a:endParaRPr lang="en-US" sz="2000" b="1" dirty="0"/>
          </a:p>
        </p:txBody>
      </p:sp>
      <p:sp>
        <p:nvSpPr>
          <p:cNvPr id="19" name="TextBox 18"/>
          <p:cNvSpPr txBox="1"/>
          <p:nvPr/>
        </p:nvSpPr>
        <p:spPr>
          <a:xfrm>
            <a:off x="914400" y="4572000"/>
            <a:ext cx="7772400"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000" b="1" dirty="0" smtClean="0">
                <a:solidFill>
                  <a:schemeClr val="tx1"/>
                </a:solidFill>
              </a:rPr>
              <a:t>Grains </a:t>
            </a:r>
            <a:endParaRPr lang="en-US" sz="2000" b="1" dirty="0">
              <a:solidFill>
                <a:schemeClr val="tx1"/>
              </a:solidFill>
            </a:endParaRPr>
          </a:p>
        </p:txBody>
      </p:sp>
      <p:sp>
        <p:nvSpPr>
          <p:cNvPr id="21" name="TextBox 20"/>
          <p:cNvSpPr txBox="1"/>
          <p:nvPr/>
        </p:nvSpPr>
        <p:spPr>
          <a:xfrm>
            <a:off x="914400" y="5181600"/>
            <a:ext cx="7772400"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000" b="1" dirty="0" smtClean="0">
                <a:solidFill>
                  <a:schemeClr val="tx1"/>
                </a:solidFill>
              </a:rPr>
              <a:t>Formation of logs / square 		Types of sizes and lengths</a:t>
            </a:r>
            <a:endParaRPr lang="en-US" sz="20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2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bg/>
                                          </p:spTgt>
                                        </p:tgtEl>
                                        <p:attrNameLst>
                                          <p:attrName>style.visibility</p:attrName>
                                        </p:attrNameLst>
                                      </p:cBhvr>
                                      <p:to>
                                        <p:strVal val="visible"/>
                                      </p:to>
                                    </p:set>
                                    <p:animEffect transition="in" filter="fade">
                                      <p:cBhvr>
                                        <p:cTn id="23" dur="2000"/>
                                        <p:tgtEl>
                                          <p:spTgt spid="18">
                                            <p:bg/>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2000"/>
                                        <p:tgtEl>
                                          <p:spTgt spid="1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bg/>
                                          </p:spTgt>
                                        </p:tgtEl>
                                        <p:attrNameLst>
                                          <p:attrName>style.visibility</p:attrName>
                                        </p:attrNameLst>
                                      </p:cBhvr>
                                      <p:to>
                                        <p:strVal val="visible"/>
                                      </p:to>
                                    </p:set>
                                    <p:animEffect transition="in" filter="fade">
                                      <p:cBhvr>
                                        <p:cTn id="33" dur="2000"/>
                                        <p:tgtEl>
                                          <p:spTgt spid="19">
                                            <p:bg/>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2000"/>
                                        <p:tgtEl>
                                          <p:spTgt spid="1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
                                            <p:bg/>
                                          </p:spTgt>
                                        </p:tgtEl>
                                        <p:attrNameLst>
                                          <p:attrName>style.visibility</p:attrName>
                                        </p:attrNameLst>
                                      </p:cBhvr>
                                      <p:to>
                                        <p:strVal val="visible"/>
                                      </p:to>
                                    </p:set>
                                    <p:animEffect transition="in" filter="fade">
                                      <p:cBhvr>
                                        <p:cTn id="43" dur="2000"/>
                                        <p:tgtEl>
                                          <p:spTgt spid="21">
                                            <p:bg/>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xEl>
                                              <p:pRg st="0" end="0"/>
                                            </p:txEl>
                                          </p:spTgt>
                                        </p:tgtEl>
                                        <p:attrNameLst>
                                          <p:attrName>style.visibility</p:attrName>
                                        </p:attrNameLst>
                                      </p:cBhvr>
                                      <p:to>
                                        <p:strVal val="visible"/>
                                      </p:to>
                                    </p:set>
                                    <p:animEffect transition="in" filter="fade">
                                      <p:cBhvr>
                                        <p:cTn id="48" dur="20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8" grpId="0" build="p" animBg="1"/>
      <p:bldP spid="19" grpId="0" build="p" animBg="1"/>
      <p:bldP spid="21"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219200"/>
            <a:ext cx="1905000"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2000" b="1" dirty="0" smtClean="0"/>
              <a:t>Exporter</a:t>
            </a:r>
            <a:endParaRPr lang="en-US" b="1" dirty="0"/>
          </a:p>
        </p:txBody>
      </p:sp>
      <p:sp>
        <p:nvSpPr>
          <p:cNvPr id="5" name="TextBox 4"/>
          <p:cNvSpPr txBox="1"/>
          <p:nvPr/>
        </p:nvSpPr>
        <p:spPr>
          <a:xfrm>
            <a:off x="4953000" y="1276290"/>
            <a:ext cx="3505200" cy="40011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000" b="1" dirty="0" smtClean="0"/>
              <a:t>International Trading Agency</a:t>
            </a:r>
            <a:endParaRPr lang="en-US" sz="2000" b="1" dirty="0"/>
          </a:p>
        </p:txBody>
      </p:sp>
      <p:sp>
        <p:nvSpPr>
          <p:cNvPr id="6" name="TextBox 5"/>
          <p:cNvSpPr txBox="1"/>
          <p:nvPr/>
        </p:nvSpPr>
        <p:spPr>
          <a:xfrm>
            <a:off x="990600" y="3657600"/>
            <a:ext cx="1905000" cy="40011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000" b="1" dirty="0" smtClean="0"/>
              <a:t>Importer</a:t>
            </a:r>
            <a:endParaRPr lang="en-US" sz="2000" b="1" dirty="0"/>
          </a:p>
        </p:txBody>
      </p:sp>
      <p:sp>
        <p:nvSpPr>
          <p:cNvPr id="7" name="TextBox 6"/>
          <p:cNvSpPr txBox="1"/>
          <p:nvPr/>
        </p:nvSpPr>
        <p:spPr>
          <a:xfrm>
            <a:off x="5638800" y="3505200"/>
            <a:ext cx="2286000" cy="70788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000" b="1" dirty="0" smtClean="0"/>
              <a:t>Manufacturer / </a:t>
            </a:r>
          </a:p>
          <a:p>
            <a:pPr algn="ctr"/>
            <a:r>
              <a:rPr lang="en-US" sz="2000" b="1" dirty="0" smtClean="0"/>
              <a:t>Small Distributor </a:t>
            </a:r>
            <a:endParaRPr lang="en-US" sz="2000" b="1" dirty="0"/>
          </a:p>
        </p:txBody>
      </p:sp>
      <p:sp>
        <p:nvSpPr>
          <p:cNvPr id="8" name="TextBox 7"/>
          <p:cNvSpPr txBox="1"/>
          <p:nvPr/>
        </p:nvSpPr>
        <p:spPr>
          <a:xfrm>
            <a:off x="2819400" y="5715000"/>
            <a:ext cx="3505200" cy="400110"/>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2000" b="1" dirty="0" smtClean="0"/>
              <a:t>Retail / </a:t>
            </a:r>
            <a:r>
              <a:rPr lang="en-US" sz="2000" b="1" dirty="0" err="1" smtClean="0"/>
              <a:t>Stockist</a:t>
            </a:r>
            <a:endParaRPr lang="en-US" sz="2000" b="1" dirty="0"/>
          </a:p>
        </p:txBody>
      </p:sp>
      <p:sp>
        <p:nvSpPr>
          <p:cNvPr id="9" name="TextBox 8"/>
          <p:cNvSpPr txBox="1"/>
          <p:nvPr/>
        </p:nvSpPr>
        <p:spPr>
          <a:xfrm>
            <a:off x="0" y="381000"/>
            <a:ext cx="9144000" cy="58477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3200" b="1" dirty="0" smtClean="0">
                <a:solidFill>
                  <a:schemeClr val="bg1"/>
                </a:solidFill>
              </a:rPr>
              <a:t>Distribution Channel</a:t>
            </a:r>
            <a:endParaRPr lang="en-US" sz="3200" b="1" dirty="0">
              <a:solidFill>
                <a:schemeClr val="bg1"/>
              </a:solidFill>
            </a:endParaRPr>
          </a:p>
        </p:txBody>
      </p:sp>
      <p:cxnSp>
        <p:nvCxnSpPr>
          <p:cNvPr id="11" name="Straight Arrow Connector 10"/>
          <p:cNvCxnSpPr/>
          <p:nvPr/>
        </p:nvCxnSpPr>
        <p:spPr>
          <a:xfrm rot="5400000">
            <a:off x="1029494" y="2628900"/>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flipV="1">
            <a:off x="2514600" y="1828799"/>
            <a:ext cx="2743200"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819400" y="1447800"/>
            <a:ext cx="1981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5942806" y="2590006"/>
            <a:ext cx="1524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362200" y="4267200"/>
            <a:ext cx="19050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flipV="1">
            <a:off x="4800600" y="4343400"/>
            <a:ext cx="12954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438400" y="1752600"/>
            <a:ext cx="2971800" cy="1905000"/>
          </a:xfrm>
          <a:prstGeom prst="straightConnector1">
            <a:avLst/>
          </a:prstGeom>
          <a:ln>
            <a:prstDash val="lgDashDotDot"/>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76600" y="1371600"/>
            <a:ext cx="2895600" cy="378565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400" b="1" dirty="0" smtClean="0"/>
              <a:t>Historical Usage</a:t>
            </a:r>
          </a:p>
          <a:p>
            <a:endParaRPr lang="en-US" dirty="0"/>
          </a:p>
          <a:p>
            <a:pPr>
              <a:buFontTx/>
              <a:buChar char="-"/>
            </a:pPr>
            <a:r>
              <a:rPr lang="en-US" sz="2000" dirty="0" smtClean="0"/>
              <a:t>Shipbuilding</a:t>
            </a:r>
          </a:p>
          <a:p>
            <a:pPr>
              <a:buFontTx/>
              <a:buChar char="-"/>
            </a:pPr>
            <a:r>
              <a:rPr lang="en-US" sz="2000" dirty="0" smtClean="0"/>
              <a:t>Beams</a:t>
            </a:r>
          </a:p>
          <a:p>
            <a:pPr>
              <a:buFontTx/>
              <a:buChar char="-"/>
            </a:pPr>
            <a:r>
              <a:rPr lang="en-US" sz="2000" dirty="0" smtClean="0"/>
              <a:t>Doors, Windows</a:t>
            </a:r>
          </a:p>
          <a:p>
            <a:pPr>
              <a:buFontTx/>
              <a:buChar char="-"/>
            </a:pPr>
            <a:r>
              <a:rPr lang="en-US" sz="2000" dirty="0" smtClean="0"/>
              <a:t>Frames / (Jams)</a:t>
            </a:r>
          </a:p>
          <a:p>
            <a:pPr>
              <a:buFontTx/>
              <a:buChar char="-"/>
            </a:pPr>
            <a:r>
              <a:rPr lang="en-US" sz="2000" dirty="0" smtClean="0"/>
              <a:t>Flooring</a:t>
            </a:r>
          </a:p>
          <a:p>
            <a:pPr>
              <a:buFontTx/>
              <a:buChar char="-"/>
            </a:pPr>
            <a:r>
              <a:rPr lang="en-US" sz="2000" dirty="0" smtClean="0"/>
              <a:t>Panels</a:t>
            </a:r>
          </a:p>
          <a:p>
            <a:pPr>
              <a:buFontTx/>
              <a:buChar char="-"/>
            </a:pPr>
            <a:r>
              <a:rPr lang="en-US" sz="2000" dirty="0" smtClean="0"/>
              <a:t>Blinds </a:t>
            </a:r>
          </a:p>
          <a:p>
            <a:pPr>
              <a:buFontTx/>
              <a:buChar char="-"/>
            </a:pPr>
            <a:r>
              <a:rPr lang="en-US" sz="2000" dirty="0" smtClean="0"/>
              <a:t>Furniture</a:t>
            </a:r>
          </a:p>
          <a:p>
            <a:pPr>
              <a:buFontTx/>
              <a:buChar char="-"/>
            </a:pPr>
            <a:r>
              <a:rPr lang="en-US" sz="2000" dirty="0" err="1" smtClean="0"/>
              <a:t>Mouldings</a:t>
            </a:r>
            <a:r>
              <a:rPr lang="en-US" sz="2000" dirty="0" smtClean="0"/>
              <a:t> and Margins</a:t>
            </a:r>
          </a:p>
          <a:p>
            <a:endParaRPr lang="en-US" dirty="0"/>
          </a:p>
        </p:txBody>
      </p:sp>
      <p:sp>
        <p:nvSpPr>
          <p:cNvPr id="3" name="TextBox 2"/>
          <p:cNvSpPr txBox="1"/>
          <p:nvPr/>
        </p:nvSpPr>
        <p:spPr>
          <a:xfrm>
            <a:off x="0" y="457200"/>
            <a:ext cx="914400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800" b="1" dirty="0" smtClean="0"/>
              <a:t>Traditional Usage</a:t>
            </a:r>
          </a:p>
        </p:txBody>
      </p:sp>
      <p:pic>
        <p:nvPicPr>
          <p:cNvPr id="6" name="Picture 5" descr="IMG_20150309_154610968.jpg"/>
          <p:cNvPicPr>
            <a:picLocks noChangeAspect="1"/>
          </p:cNvPicPr>
          <p:nvPr/>
        </p:nvPicPr>
        <p:blipFill>
          <a:blip r:embed="rId2" cstate="print"/>
          <a:stretch>
            <a:fillRect/>
          </a:stretch>
        </p:blipFill>
        <p:spPr>
          <a:xfrm>
            <a:off x="6553200" y="4495800"/>
            <a:ext cx="2590800" cy="2387600"/>
          </a:xfrm>
          <a:prstGeom prst="rect">
            <a:avLst/>
          </a:prstGeom>
        </p:spPr>
      </p:pic>
      <p:pic>
        <p:nvPicPr>
          <p:cNvPr id="8" name="Picture 7" descr="teakDoors1sm.jpg"/>
          <p:cNvPicPr>
            <a:picLocks noChangeAspect="1"/>
          </p:cNvPicPr>
          <p:nvPr/>
        </p:nvPicPr>
        <p:blipFill>
          <a:blip r:embed="rId3"/>
          <a:stretch>
            <a:fillRect/>
          </a:stretch>
        </p:blipFill>
        <p:spPr>
          <a:xfrm>
            <a:off x="373445" y="1295400"/>
            <a:ext cx="2522155" cy="3365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20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20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2000"/>
                                        <p:tgtEl>
                                          <p:spTgt spid="4">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2000"/>
                                        <p:tgtEl>
                                          <p:spTgt spid="4">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2000"/>
                                        <p:tgtEl>
                                          <p:spTgt spid="4">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2000"/>
                                        <p:tgtEl>
                                          <p:spTgt spid="4">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2000"/>
                                        <p:tgtEl>
                                          <p:spTgt spid="4">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fade">
                                      <p:cBhvr>
                                        <p:cTn id="34" dur="2000"/>
                                        <p:tgtEl>
                                          <p:spTgt spid="4">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fade">
                                      <p:cBhvr>
                                        <p:cTn id="37" dur="2000"/>
                                        <p:tgtEl>
                                          <p:spTgt spid="4">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2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7200"/>
            <a:ext cx="914400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800" b="1" dirty="0" smtClean="0"/>
              <a:t>Economic Forecast for India</a:t>
            </a:r>
            <a:endParaRPr lang="en-US" sz="2800" b="1" dirty="0"/>
          </a:p>
        </p:txBody>
      </p:sp>
      <p:sp>
        <p:nvSpPr>
          <p:cNvPr id="8" name="TextBox 7"/>
          <p:cNvSpPr txBox="1"/>
          <p:nvPr/>
        </p:nvSpPr>
        <p:spPr>
          <a:xfrm>
            <a:off x="1143000" y="1524000"/>
            <a:ext cx="7772400" cy="4708981"/>
          </a:xfrm>
          <a:prstGeom prst="rect">
            <a:avLst/>
          </a:prstGeom>
          <a:noFill/>
        </p:spPr>
        <p:txBody>
          <a:bodyPr wrap="square" rtlCol="0">
            <a:spAutoFit/>
          </a:bodyPr>
          <a:lstStyle/>
          <a:p>
            <a:pPr>
              <a:lnSpc>
                <a:spcPct val="150000"/>
              </a:lnSpc>
              <a:buFontTx/>
              <a:buChar char="-"/>
            </a:pPr>
            <a:r>
              <a:rPr lang="en-US" sz="2000" dirty="0" smtClean="0"/>
              <a:t>IMF raises India’s growth to 7.5% from 6.3% for 2015-16</a:t>
            </a:r>
          </a:p>
          <a:p>
            <a:pPr>
              <a:lnSpc>
                <a:spcPct val="150000"/>
              </a:lnSpc>
              <a:buFontTx/>
              <a:buChar char="-"/>
            </a:pPr>
            <a:r>
              <a:rPr lang="en-US" sz="2000" dirty="0" smtClean="0"/>
              <a:t>India to emerge as the fastest growing economy in the world for 2015-16</a:t>
            </a:r>
          </a:p>
          <a:p>
            <a:pPr>
              <a:lnSpc>
                <a:spcPct val="150000"/>
              </a:lnSpc>
              <a:buFontTx/>
              <a:buChar char="-"/>
            </a:pPr>
            <a:r>
              <a:rPr lang="en-US" sz="2000" dirty="0" smtClean="0"/>
              <a:t>More than 100 smart cities. Upgrading of existing cities, adding new infrastructure</a:t>
            </a:r>
          </a:p>
          <a:p>
            <a:pPr>
              <a:lnSpc>
                <a:spcPct val="150000"/>
              </a:lnSpc>
              <a:buFontTx/>
              <a:buChar char="-"/>
            </a:pPr>
            <a:r>
              <a:rPr lang="en-US" sz="2000" dirty="0" smtClean="0"/>
              <a:t>Growing furniture industry with the emergence of online market place in furniture market like pepperfry.com, fabfurnish.com, urbanladder.com etc</a:t>
            </a:r>
          </a:p>
          <a:p>
            <a:pPr>
              <a:lnSpc>
                <a:spcPct val="150000"/>
              </a:lnSpc>
              <a:buFontTx/>
              <a:buChar char="-"/>
            </a:pPr>
            <a:r>
              <a:rPr lang="en-US" sz="2000" dirty="0" smtClean="0"/>
              <a:t>Inflation falling below 6%, helping consumers with higher net disposable income</a:t>
            </a:r>
          </a:p>
          <a:p>
            <a:pPr>
              <a:lnSpc>
                <a:spcPct val="150000"/>
              </a:lnSpc>
              <a:buFontTx/>
              <a:buChar char="-"/>
            </a:pPr>
            <a:r>
              <a:rPr lang="en-US" sz="2000" dirty="0" smtClean="0"/>
              <a:t>Falling crude prices helps in bringing down current account deficit</a:t>
            </a:r>
            <a:endParaRPr lang="en-US" sz="2000" dirty="0"/>
          </a:p>
        </p:txBody>
      </p:sp>
      <p:sp>
        <p:nvSpPr>
          <p:cNvPr id="9" name="TextBox 8"/>
          <p:cNvSpPr txBox="1"/>
          <p:nvPr/>
        </p:nvSpPr>
        <p:spPr>
          <a:xfrm>
            <a:off x="1143000" y="1138535"/>
            <a:ext cx="1905000" cy="461665"/>
          </a:xfrm>
          <a:prstGeom prst="rect">
            <a:avLst/>
          </a:prstGeom>
          <a:noFill/>
        </p:spPr>
        <p:txBody>
          <a:bodyPr wrap="square" rtlCol="0">
            <a:spAutoFit/>
          </a:bodyPr>
          <a:lstStyle/>
          <a:p>
            <a:r>
              <a:rPr lang="en-US" sz="2400" b="1" dirty="0" smtClean="0"/>
              <a:t>The Good </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20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20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20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20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fade">
                                      <p:cBhvr>
                                        <p:cTn id="37" dur="2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7200"/>
            <a:ext cx="914400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800" b="1" dirty="0" smtClean="0"/>
              <a:t>Economic Forecast for India</a:t>
            </a:r>
            <a:endParaRPr lang="en-US" sz="2800" b="1" dirty="0"/>
          </a:p>
        </p:txBody>
      </p:sp>
      <p:sp>
        <p:nvSpPr>
          <p:cNvPr id="3" name="TextBox 2"/>
          <p:cNvSpPr txBox="1"/>
          <p:nvPr/>
        </p:nvSpPr>
        <p:spPr>
          <a:xfrm>
            <a:off x="1143000" y="2014478"/>
            <a:ext cx="6934200" cy="3416320"/>
          </a:xfrm>
          <a:prstGeom prst="rect">
            <a:avLst/>
          </a:prstGeom>
          <a:noFill/>
        </p:spPr>
        <p:txBody>
          <a:bodyPr wrap="square" rtlCol="0">
            <a:spAutoFit/>
          </a:bodyPr>
          <a:lstStyle/>
          <a:p>
            <a:pPr>
              <a:lnSpc>
                <a:spcPct val="150000"/>
              </a:lnSpc>
              <a:buFontTx/>
              <a:buChar char="-"/>
            </a:pPr>
            <a:r>
              <a:rPr lang="en-US" sz="2000" dirty="0" smtClean="0"/>
              <a:t> Interest rates are still high</a:t>
            </a:r>
          </a:p>
          <a:p>
            <a:pPr>
              <a:lnSpc>
                <a:spcPct val="150000"/>
              </a:lnSpc>
              <a:buFontTx/>
              <a:buChar char="-"/>
            </a:pPr>
            <a:r>
              <a:rPr lang="en-US" sz="2000" dirty="0" smtClean="0"/>
              <a:t> Infrastructure bottlenecks still remain</a:t>
            </a:r>
          </a:p>
          <a:p>
            <a:pPr>
              <a:lnSpc>
                <a:spcPct val="150000"/>
              </a:lnSpc>
              <a:buFontTx/>
              <a:buChar char="-"/>
            </a:pPr>
            <a:r>
              <a:rPr lang="en-US" sz="2000" dirty="0" smtClean="0"/>
              <a:t> Banking sector is exposed to infra lending which can turn NPA (Non Performing Assets)</a:t>
            </a:r>
          </a:p>
          <a:p>
            <a:pPr>
              <a:lnSpc>
                <a:spcPct val="150000"/>
              </a:lnSpc>
              <a:buFontTx/>
              <a:buChar char="-"/>
            </a:pPr>
            <a:r>
              <a:rPr lang="en-US" sz="2000" dirty="0" smtClean="0"/>
              <a:t>International</a:t>
            </a:r>
            <a:r>
              <a:rPr lang="en-US" dirty="0" smtClean="0"/>
              <a:t> </a:t>
            </a:r>
            <a:r>
              <a:rPr lang="en-US" sz="2000" dirty="0" smtClean="0"/>
              <a:t>demand is not very robust </a:t>
            </a:r>
          </a:p>
          <a:p>
            <a:pPr>
              <a:lnSpc>
                <a:spcPct val="150000"/>
              </a:lnSpc>
              <a:buFontTx/>
              <a:buChar char="-"/>
            </a:pPr>
            <a:r>
              <a:rPr lang="en-US" sz="2000" dirty="0" smtClean="0"/>
              <a:t>A bad monsoon can cause havoc with Agriculture, putting pressure on inflation </a:t>
            </a:r>
            <a:endParaRPr lang="en-US" sz="2000" dirty="0"/>
          </a:p>
        </p:txBody>
      </p:sp>
      <p:sp>
        <p:nvSpPr>
          <p:cNvPr id="4" name="TextBox 3"/>
          <p:cNvSpPr txBox="1"/>
          <p:nvPr/>
        </p:nvSpPr>
        <p:spPr>
          <a:xfrm>
            <a:off x="1143000" y="1447800"/>
            <a:ext cx="1295400" cy="461665"/>
          </a:xfrm>
          <a:prstGeom prst="rect">
            <a:avLst/>
          </a:prstGeom>
          <a:noFill/>
        </p:spPr>
        <p:txBody>
          <a:bodyPr wrap="square" rtlCol="0">
            <a:spAutoFit/>
          </a:bodyPr>
          <a:lstStyle/>
          <a:p>
            <a:r>
              <a:rPr lang="en-US" sz="2400" b="1" dirty="0" smtClean="0"/>
              <a:t>The Bad</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India-ports-add-Blair_ts_new_standard.gif"/>
          <p:cNvPicPr>
            <a:picLocks noChangeAspect="1"/>
          </p:cNvPicPr>
          <p:nvPr/>
        </p:nvPicPr>
        <p:blipFill>
          <a:blip r:embed="rId2"/>
          <a:srcRect b="735"/>
          <a:stretch>
            <a:fillRect/>
          </a:stretch>
        </p:blipFill>
        <p:spPr>
          <a:xfrm>
            <a:off x="1371600" y="0"/>
            <a:ext cx="6477000" cy="6858000"/>
          </a:xfrm>
          <a:prstGeom prst="rect">
            <a:avLst/>
          </a:prstGeom>
        </p:spPr>
      </p:pic>
      <p:sp>
        <p:nvSpPr>
          <p:cNvPr id="4" name="TextBox 3"/>
          <p:cNvSpPr txBox="1"/>
          <p:nvPr/>
        </p:nvSpPr>
        <p:spPr>
          <a:xfrm>
            <a:off x="5334000" y="533400"/>
            <a:ext cx="2133600" cy="646331"/>
          </a:xfrm>
          <a:prstGeom prst="rect">
            <a:avLst/>
          </a:prstGeom>
          <a:noFill/>
        </p:spPr>
        <p:txBody>
          <a:bodyPr wrap="square" rtlCol="0">
            <a:spAutoFit/>
          </a:bodyPr>
          <a:lstStyle/>
          <a:p>
            <a:r>
              <a:rPr lang="en-US" b="1" dirty="0" smtClean="0"/>
              <a:t>Major Ports – Market for Teak</a:t>
            </a:r>
            <a:endParaRPr 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2122</TotalTime>
  <Words>273</Words>
  <Application>Microsoft Office PowerPoint</Application>
  <PresentationFormat>On-screen Show (4:3)</PresentationFormat>
  <Paragraphs>71</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Teak  - Perception and Usage in India</vt:lpstr>
      <vt:lpstr>Teak has been widely used in India for more than 2,000 years.  -  Source: http://www.britannica.com/EBchecked/topic/585216/teak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Teak (genus Tectona grandis), large deciduous tree of the family Verbenaceae, or its wood, one of the most valuable timbers.  Teak has been widely used in Indiafor more than 2,000 years.  -  Source: http://www.britannica.com/EBchecked/topic/585216/teak</dc:title>
  <dc:creator>Sid</dc:creator>
  <cp:lastModifiedBy>Sid</cp:lastModifiedBy>
  <cp:revision>67</cp:revision>
  <dcterms:created xsi:type="dcterms:W3CDTF">2015-03-30T16:45:36Z</dcterms:created>
  <dcterms:modified xsi:type="dcterms:W3CDTF">2015-04-24T08:00:43Z</dcterms:modified>
</cp:coreProperties>
</file>